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1" r:id="rId3"/>
    <p:sldId id="257" r:id="rId4"/>
    <p:sldId id="271" r:id="rId5"/>
    <p:sldId id="272" r:id="rId6"/>
    <p:sldId id="274" r:id="rId7"/>
    <p:sldId id="275" r:id="rId8"/>
    <p:sldId id="287" r:id="rId9"/>
    <p:sldId id="276" r:id="rId10"/>
    <p:sldId id="288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9" r:id="rId19"/>
    <p:sldId id="284" r:id="rId20"/>
    <p:sldId id="285" r:id="rId21"/>
    <p:sldId id="286" r:id="rId22"/>
    <p:sldId id="290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6" r:id="rId37"/>
    <p:sldId id="305" r:id="rId38"/>
    <p:sldId id="310" r:id="rId39"/>
    <p:sldId id="307" r:id="rId40"/>
    <p:sldId id="309" r:id="rId41"/>
    <p:sldId id="308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9" r:id="rId50"/>
    <p:sldId id="318" r:id="rId51"/>
    <p:sldId id="321" r:id="rId52"/>
    <p:sldId id="32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0E81B2-9521-41BA-A9C2-FE8E58497321}">
          <p14:sldIdLst>
            <p14:sldId id="256"/>
            <p14:sldId id="291"/>
            <p14:sldId id="257"/>
            <p14:sldId id="271"/>
            <p14:sldId id="272"/>
            <p14:sldId id="274"/>
            <p14:sldId id="275"/>
            <p14:sldId id="287"/>
            <p14:sldId id="276"/>
            <p14:sldId id="288"/>
            <p14:sldId id="277"/>
            <p14:sldId id="278"/>
            <p14:sldId id="279"/>
          </p14:sldIdLst>
        </p14:section>
        <p14:section name="Untitled Section" id="{6602C3FC-43D7-4121-B87E-C0A9FDA991A9}">
          <p14:sldIdLst>
            <p14:sldId id="280"/>
            <p14:sldId id="281"/>
            <p14:sldId id="282"/>
            <p14:sldId id="283"/>
            <p14:sldId id="289"/>
            <p14:sldId id="284"/>
            <p14:sldId id="285"/>
            <p14:sldId id="286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10"/>
            <p14:sldId id="307"/>
            <p14:sldId id="309"/>
            <p14:sldId id="308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18"/>
            <p14:sldId id="32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groups/39046701554985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rep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961485"/>
            <a:ext cx="7766936" cy="1646302"/>
          </a:xfrm>
        </p:spPr>
        <p:txBody>
          <a:bodyPr/>
          <a:lstStyle/>
          <a:p>
            <a:r>
              <a:rPr lang="en-US" dirty="0"/>
              <a:t>Learn Production Grade </a:t>
            </a:r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r>
              <a:rPr lang="en-US" dirty="0" smtClean="0"/>
              <a:t> 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07784"/>
            <a:ext cx="7766936" cy="1096899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Gautam</a:t>
            </a:r>
            <a:r>
              <a:rPr lang="en-US" dirty="0" smtClean="0"/>
              <a:t> Kumar(Soe Win)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49" y="1014459"/>
            <a:ext cx="2692372" cy="19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1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Redux</a:t>
            </a:r>
            <a:r>
              <a:rPr lang="en-US" dirty="0" smtClean="0"/>
              <a:t> Intro (Why I need </a:t>
            </a:r>
            <a:r>
              <a:rPr lang="en-US" dirty="0" err="1" smtClean="0"/>
              <a:t>Redux</a:t>
            </a:r>
            <a:r>
              <a:rPr lang="en-US" dirty="0" smtClean="0"/>
              <a:t>?)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3" y="1930400"/>
            <a:ext cx="5955982" cy="326465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7334" y="53423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3 Solutions to Solve above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88285"/>
            <a:ext cx="8287808" cy="40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88220"/>
            <a:ext cx="10319808" cy="46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63" y="1930400"/>
            <a:ext cx="8881875" cy="4237644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>
            <a:off x="5045825" y="1471353"/>
            <a:ext cx="906088" cy="45904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Update User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3156" y="3308465"/>
            <a:ext cx="1055717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Refresh Data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956370" y="3716712"/>
            <a:ext cx="793863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Refresh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91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2247"/>
          </a:xfrm>
        </p:spPr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1526772"/>
            <a:ext cx="3620346" cy="4516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When </a:t>
            </a:r>
            <a:r>
              <a:rPr lang="en-US" sz="2400" dirty="0" err="1" smtClean="0"/>
              <a:t>Redux</a:t>
            </a:r>
            <a:r>
              <a:rPr lang="en-US" sz="2400" dirty="0" smtClean="0"/>
              <a:t> is Helpful!</a:t>
            </a:r>
            <a:endParaRPr lang="en-US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345766" cy="2043111"/>
          </a:xfrm>
        </p:spPr>
        <p:txBody>
          <a:bodyPr/>
          <a:lstStyle/>
          <a:p>
            <a:pPr lvl="1"/>
            <a:r>
              <a:rPr lang="en-US" dirty="0" smtClean="0"/>
              <a:t>Complex Data</a:t>
            </a:r>
          </a:p>
          <a:p>
            <a:pPr lvl="1"/>
            <a:r>
              <a:rPr lang="en-US" dirty="0" smtClean="0"/>
              <a:t>Inter-component communication</a:t>
            </a:r>
          </a:p>
          <a:p>
            <a:pPr lvl="1"/>
            <a:r>
              <a:rPr lang="en-US" dirty="0" smtClean="0"/>
              <a:t>Non-hierarchical data</a:t>
            </a:r>
          </a:p>
          <a:p>
            <a:pPr lvl="1"/>
            <a:r>
              <a:rPr lang="en-US" dirty="0" smtClean="0"/>
              <a:t>Need many actions(write, read, delete data)</a:t>
            </a:r>
          </a:p>
          <a:p>
            <a:pPr lvl="1"/>
            <a:r>
              <a:rPr lang="en-US" dirty="0" smtClean="0"/>
              <a:t>Same data used in many places</a:t>
            </a:r>
          </a:p>
          <a:p>
            <a:pPr lvl="1"/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7334" y="4866613"/>
            <a:ext cx="7590366" cy="9107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 smtClean="0">
                <a:solidFill>
                  <a:srgbClr val="7030A0"/>
                </a:solidFill>
              </a:rPr>
              <a:t>“… If you aren’t sure if you need it, you don’t need it”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~Pete Hunt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2247"/>
          </a:xfrm>
        </p:spPr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1526772"/>
            <a:ext cx="3620346" cy="4516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3 - Simple Principle of </a:t>
            </a:r>
            <a:r>
              <a:rPr lang="en-US" sz="2400" dirty="0" err="1" smtClean="0"/>
              <a:t>Redux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2233355"/>
            <a:ext cx="7220479" cy="35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2247"/>
          </a:xfrm>
        </p:spPr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1526772"/>
            <a:ext cx="3620346" cy="4516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/>
              <a:t>Redux</a:t>
            </a:r>
            <a:r>
              <a:rPr lang="en-US" sz="2400" dirty="0" smtClean="0"/>
              <a:t> Overview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33355"/>
            <a:ext cx="9291521" cy="34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>
            <a:normAutofit fontScale="90000"/>
          </a:bodyPr>
          <a:lstStyle/>
          <a:p>
            <a:r>
              <a:rPr lang="en-US" dirty="0"/>
              <a:t>Actions, Store and Reduce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45696"/>
            <a:ext cx="1858048" cy="565984"/>
          </a:xfrm>
        </p:spPr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7" y="2011680"/>
            <a:ext cx="4320990" cy="108074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1337" y="2986322"/>
            <a:ext cx="5734154" cy="1446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Keep central source of truth data</a:t>
            </a:r>
          </a:p>
          <a:p>
            <a:pPr lvl="1"/>
            <a:r>
              <a:rPr lang="en-US" dirty="0" smtClean="0"/>
              <a:t>Listen Dispatch to handle actions</a:t>
            </a:r>
          </a:p>
          <a:p>
            <a:pPr lvl="1"/>
            <a:r>
              <a:rPr lang="en-US" dirty="0" smtClean="0"/>
              <a:t>Work with Reducer to update the data</a:t>
            </a:r>
          </a:p>
          <a:p>
            <a:pPr lvl="1"/>
            <a:r>
              <a:rPr lang="en-US" dirty="0" smtClean="0"/>
              <a:t>Maintain </a:t>
            </a:r>
            <a:r>
              <a:rPr lang="en-US" b="1" u="sng" dirty="0" smtClean="0"/>
              <a:t>Immutability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7" y="4574262"/>
            <a:ext cx="3445779" cy="166695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92186" y="1445696"/>
            <a:ext cx="1858048" cy="56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Reducers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45" y="1728688"/>
            <a:ext cx="5668100" cy="880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45" y="2892111"/>
            <a:ext cx="4647567" cy="19193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345" y="5109294"/>
            <a:ext cx="4938758" cy="143488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18661" y="2509187"/>
            <a:ext cx="4056611" cy="397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Can’t return mutable Object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918660" y="4790947"/>
            <a:ext cx="4056611" cy="397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OK, return immutable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190"/>
          <a:stretch/>
        </p:blipFill>
        <p:spPr>
          <a:xfrm>
            <a:off x="2453592" y="169334"/>
            <a:ext cx="5747222" cy="2827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13" y="3318934"/>
            <a:ext cx="5941337" cy="25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Immutability 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7335" y="2204204"/>
            <a:ext cx="2473190" cy="30008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 Already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Null</a:t>
            </a:r>
          </a:p>
          <a:p>
            <a:pPr marL="457200" lvl="1" indent="0">
              <a:buNone/>
            </a:pPr>
            <a:r>
              <a:rPr lang="en-US" dirty="0" smtClean="0"/>
              <a:t>Return a new Copy each time value changed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1406902"/>
            <a:ext cx="8596668" cy="7536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Instead of changing state Object, return a new Object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3150525" y="2160589"/>
            <a:ext cx="2473190" cy="290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Mutable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Arrays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316" y="2449954"/>
            <a:ext cx="2563230" cy="2599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905" y="2438155"/>
            <a:ext cx="2306481" cy="2623575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5390957" y="2088297"/>
            <a:ext cx="1987288" cy="3616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Mutable Example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025545" y="2049615"/>
            <a:ext cx="2436721" cy="43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Immutable Example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06" y="5351095"/>
            <a:ext cx="4445339" cy="1190480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/>
        </p:nvSpPr>
        <p:spPr>
          <a:xfrm>
            <a:off x="2987126" y="5105566"/>
            <a:ext cx="4095318" cy="361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Multiple Ways to Get this done by using below methods!</a:t>
            </a:r>
          </a:p>
        </p:txBody>
      </p:sp>
    </p:spTree>
    <p:extLst>
      <p:ext uri="{BB962C8B-B14F-4D97-AF65-F5344CB8AC3E}">
        <p14:creationId xmlns:p14="http://schemas.microsoft.com/office/powerpoint/2010/main" val="3354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687"/>
          </a:xfrm>
        </p:spPr>
        <p:txBody>
          <a:bodyPr>
            <a:normAutofit/>
          </a:bodyPr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7334" y="1468582"/>
            <a:ext cx="8596668" cy="753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Native JS Vs Powerful Libraries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22269"/>
            <a:ext cx="8569643" cy="34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53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Connecting React to Redux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connect React with </a:t>
            </a:r>
            <a:r>
              <a:rPr lang="en-US" dirty="0" err="1" smtClean="0"/>
              <a:t>Redux</a:t>
            </a:r>
            <a:r>
              <a:rPr lang="en-US" dirty="0" smtClean="0"/>
              <a:t>?</a:t>
            </a:r>
          </a:p>
          <a:p>
            <a:r>
              <a:rPr lang="en-US" dirty="0" smtClean="0"/>
              <a:t>We will see difference between Container vs Presentation Component</a:t>
            </a:r>
          </a:p>
          <a:p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 smtClean="0"/>
          </a:p>
          <a:p>
            <a:pPr lvl="1"/>
            <a:r>
              <a:rPr lang="en-US" dirty="0" smtClean="0"/>
              <a:t>Provider</a:t>
            </a:r>
          </a:p>
          <a:p>
            <a:pPr lvl="1"/>
            <a:r>
              <a:rPr lang="en-US" dirty="0" smtClean="0"/>
              <a:t>Connect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22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0" y="1687209"/>
            <a:ext cx="8196522" cy="45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0" y="1687209"/>
            <a:ext cx="8196522" cy="4556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168" y="5760864"/>
            <a:ext cx="833120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Note</a:t>
            </a:r>
            <a:r>
              <a:rPr lang="en-US" dirty="0" smtClean="0"/>
              <a:t>: In </a:t>
            </a:r>
            <a:r>
              <a:rPr lang="en-US" dirty="0" err="1" smtClean="0"/>
              <a:t>Redux</a:t>
            </a:r>
            <a:r>
              <a:rPr lang="en-US" dirty="0" smtClean="0"/>
              <a:t> container, data is </a:t>
            </a:r>
            <a:r>
              <a:rPr lang="en-US" dirty="0" err="1" smtClean="0"/>
              <a:t>called`state</a:t>
            </a:r>
            <a:r>
              <a:rPr lang="en-US" dirty="0" smtClean="0"/>
              <a:t>`, and when it goes to Presentational Layer(Component) then it becomes `props`.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92" y="1560022"/>
            <a:ext cx="6169582" cy="5227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Connecting React to 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Cont’d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4" y="2880822"/>
            <a:ext cx="6071581" cy="3538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5585" y="2880822"/>
            <a:ext cx="4247804" cy="22564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(Border and Accent Bar) 6"/>
          <p:cNvSpPr/>
          <p:nvPr/>
        </p:nvSpPr>
        <p:spPr>
          <a:xfrm>
            <a:off x="7609435" y="2224116"/>
            <a:ext cx="2764849" cy="15581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613"/>
              <a:gd name="adj6" fmla="val -20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You can use </a:t>
            </a:r>
            <a:r>
              <a:rPr lang="en-US" dirty="0" err="1" smtClean="0"/>
              <a:t>Redux</a:t>
            </a:r>
            <a:r>
              <a:rPr lang="en-US" dirty="0" smtClean="0"/>
              <a:t>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Angular-</a:t>
            </a:r>
            <a:r>
              <a:rPr lang="en-US" dirty="0" err="1" smtClean="0"/>
              <a:t>Redux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Vue-Redux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Vanila-Redux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92" y="1560022"/>
            <a:ext cx="6169582" cy="5227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Cont’d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4" y="2639946"/>
            <a:ext cx="9338733" cy="3429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25" y="4038672"/>
            <a:ext cx="2606675" cy="10278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992" y="4087701"/>
            <a:ext cx="4630208" cy="978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70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92" y="1560022"/>
            <a:ext cx="6169582" cy="5227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r>
              <a:rPr lang="en-US" dirty="0" smtClean="0"/>
              <a:t> Connect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4" y="2219854"/>
            <a:ext cx="6680199" cy="963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3183344"/>
            <a:ext cx="5400675" cy="1544661"/>
          </a:xfrm>
          <a:prstGeom prst="rect">
            <a:avLst/>
          </a:prstGeom>
        </p:spPr>
      </p:pic>
      <p:sp>
        <p:nvSpPr>
          <p:cNvPr id="7" name="Line Callout 2 (Border and Accent Bar) 6"/>
          <p:cNvSpPr/>
          <p:nvPr/>
        </p:nvSpPr>
        <p:spPr>
          <a:xfrm>
            <a:off x="3352800" y="4146834"/>
            <a:ext cx="8331200" cy="2230461"/>
          </a:xfrm>
          <a:prstGeom prst="accentBorderCallout2">
            <a:avLst>
              <a:gd name="adj1" fmla="val 25583"/>
              <a:gd name="adj2" fmla="val -508"/>
              <a:gd name="adj3" fmla="val 18750"/>
              <a:gd name="adj4" fmla="val -16667"/>
              <a:gd name="adj5" fmla="val -1364"/>
              <a:gd name="adj6" fmla="val -16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Every time a component is updated, it calls the </a:t>
            </a:r>
            <a:r>
              <a:rPr lang="en-US" u="sng" dirty="0" err="1" smtClean="0"/>
              <a:t>mapStateToProps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use </a:t>
            </a:r>
            <a:r>
              <a:rPr lang="en-US" u="sng" dirty="0" smtClean="0"/>
              <a:t>RESELECT</a:t>
            </a:r>
            <a:r>
              <a:rPr lang="en-US" dirty="0" smtClean="0"/>
              <a:t> lib for </a:t>
            </a:r>
            <a:r>
              <a:rPr lang="en-US" u="sng" dirty="0" err="1" smtClean="0"/>
              <a:t>memoization</a:t>
            </a:r>
            <a:r>
              <a:rPr lang="en-US" dirty="0" smtClean="0"/>
              <a:t> so that it will on focus on updated object data without checking whole object to avoid expensive operation.</a:t>
            </a:r>
          </a:p>
          <a:p>
            <a:r>
              <a:rPr lang="en-US" dirty="0" err="1" smtClean="0"/>
              <a:t>Memoization</a:t>
            </a:r>
            <a:r>
              <a:rPr lang="en-US" dirty="0" smtClean="0"/>
              <a:t> is like caching the function calls, RESELECT will check it is just called with </a:t>
            </a:r>
            <a:r>
              <a:rPr lang="en-US" u="sng" dirty="0" smtClean="0"/>
              <a:t>previous</a:t>
            </a:r>
            <a:r>
              <a:rPr lang="en-US" dirty="0" smtClean="0"/>
              <a:t> parameters, if that is called then it just </a:t>
            </a:r>
            <a:r>
              <a:rPr lang="en-US" u="sng" dirty="0" smtClean="0"/>
              <a:t>return</a:t>
            </a:r>
            <a:r>
              <a:rPr lang="en-US" dirty="0" smtClean="0"/>
              <a:t> </a:t>
            </a:r>
            <a:r>
              <a:rPr lang="en-US" dirty="0" err="1" smtClean="0"/>
              <a:t>memized</a:t>
            </a:r>
            <a:r>
              <a:rPr lang="en-US" dirty="0" smtClean="0"/>
              <a:t>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29" y="1388225"/>
            <a:ext cx="8510815" cy="5098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0873" y="3722262"/>
            <a:ext cx="2901142" cy="4308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// In component</a:t>
            </a:r>
            <a:br>
              <a:rPr lang="en-US" sz="1100" dirty="0" smtClean="0"/>
            </a:br>
            <a:r>
              <a:rPr lang="en-US" sz="1100" dirty="0" err="1" smtClean="0"/>
              <a:t>this.props.loadCourses</a:t>
            </a:r>
            <a:r>
              <a:rPr lang="en-US" sz="1100" dirty="0" smtClean="0"/>
              <a:t>();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499062" y="6207080"/>
            <a:ext cx="2901142" cy="4308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// In component</a:t>
            </a:r>
            <a:br>
              <a:rPr lang="en-US" sz="1100" dirty="0" smtClean="0"/>
            </a:br>
            <a:r>
              <a:rPr lang="en-US" sz="1100" dirty="0" err="1" smtClean="0"/>
              <a:t>this.props.incrementCounter</a:t>
            </a:r>
            <a:r>
              <a:rPr lang="en-US" sz="1100" dirty="0" smtClean="0"/>
              <a:t>()</a:t>
            </a:r>
            <a:endParaRPr lang="en-US" sz="1100" dirty="0"/>
          </a:p>
        </p:txBody>
      </p:sp>
      <p:sp>
        <p:nvSpPr>
          <p:cNvPr id="12" name="Line Callout 2 (Border and Accent Bar) 11"/>
          <p:cNvSpPr/>
          <p:nvPr/>
        </p:nvSpPr>
        <p:spPr>
          <a:xfrm>
            <a:off x="4721628" y="5188338"/>
            <a:ext cx="1778925" cy="460415"/>
          </a:xfrm>
          <a:prstGeom prst="accentBorderCallout2">
            <a:avLst>
              <a:gd name="adj1" fmla="val 20555"/>
              <a:gd name="adj2" fmla="val -3193"/>
              <a:gd name="adj3" fmla="val 18750"/>
              <a:gd name="adj4" fmla="val -16667"/>
              <a:gd name="adj5" fmla="val -31939"/>
              <a:gd name="adj6" fmla="val -3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 </a:t>
            </a:r>
            <a:r>
              <a:rPr lang="en-US" sz="1050" dirty="0" err="1" smtClean="0"/>
              <a:t>Redux</a:t>
            </a:r>
            <a:r>
              <a:rPr lang="en-US" sz="1050" dirty="0" smtClean="0"/>
              <a:t> dispatch </a:t>
            </a:r>
            <a:r>
              <a:rPr lang="en-US" sz="1050" dirty="0"/>
              <a:t>there is already </a:t>
            </a:r>
            <a:r>
              <a:rPr lang="en-US" sz="1050" dirty="0" err="1"/>
              <a:t>loadCourses</a:t>
            </a:r>
            <a:r>
              <a:rPr lang="en-US" sz="1050" dirty="0" smtClean="0"/>
              <a:t>();</a:t>
            </a:r>
            <a:endParaRPr lang="en-US" sz="1050" dirty="0"/>
          </a:p>
        </p:txBody>
      </p:sp>
      <p:sp>
        <p:nvSpPr>
          <p:cNvPr id="13" name="Line Callout 2 (Border and Accent Bar) 12"/>
          <p:cNvSpPr/>
          <p:nvPr/>
        </p:nvSpPr>
        <p:spPr>
          <a:xfrm>
            <a:off x="4117569" y="6102162"/>
            <a:ext cx="1778925" cy="460415"/>
          </a:xfrm>
          <a:prstGeom prst="accentBorderCallout2">
            <a:avLst>
              <a:gd name="adj1" fmla="val 20555"/>
              <a:gd name="adj2" fmla="val -3193"/>
              <a:gd name="adj3" fmla="val 18750"/>
              <a:gd name="adj4" fmla="val -16667"/>
              <a:gd name="adj5" fmla="val 560"/>
              <a:gd name="adj6" fmla="val -58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Wrapped Automatically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121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49" y="2637905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Can you build something </a:t>
            </a:r>
            <a:r>
              <a:rPr lang="en-US" b="1" dirty="0" smtClean="0"/>
              <a:t>big</a:t>
            </a:r>
            <a:r>
              <a:rPr lang="en-US" dirty="0" smtClean="0"/>
              <a:t>, </a:t>
            </a:r>
            <a:r>
              <a:rPr lang="en-US" b="1" dirty="0" smtClean="0"/>
              <a:t>complicated</a:t>
            </a:r>
            <a:r>
              <a:rPr lang="en-US" dirty="0" smtClean="0"/>
              <a:t>, </a:t>
            </a:r>
            <a:r>
              <a:rPr lang="en-US" b="1" dirty="0" smtClean="0"/>
              <a:t>interactive</a:t>
            </a:r>
            <a:r>
              <a:rPr lang="en-US" dirty="0" smtClean="0"/>
              <a:t>, and </a:t>
            </a:r>
            <a:r>
              <a:rPr lang="en-US" b="1" dirty="0" smtClean="0"/>
              <a:t>testable</a:t>
            </a:r>
            <a:r>
              <a:rPr lang="en-US" dirty="0" smtClean="0"/>
              <a:t> with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Redux</a:t>
            </a:r>
            <a:r>
              <a:rPr lang="en-US" dirty="0" smtClean="0"/>
              <a:t> Flow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Course Form</a:t>
            </a:r>
          </a:p>
          <a:p>
            <a:r>
              <a:rPr lang="en-US" dirty="0" smtClean="0"/>
              <a:t>Binding in Class</a:t>
            </a:r>
          </a:p>
          <a:p>
            <a:r>
              <a:rPr lang="en-US" dirty="0" smtClean="0"/>
              <a:t>Create Course Action</a:t>
            </a:r>
          </a:p>
          <a:p>
            <a:r>
              <a:rPr lang="en-US" dirty="0" smtClean="0"/>
              <a:t>Create Course Reducer and Root Reducer</a:t>
            </a:r>
          </a:p>
          <a:p>
            <a:r>
              <a:rPr lang="en-US" dirty="0" smtClean="0"/>
              <a:t>Create Store</a:t>
            </a:r>
          </a:p>
          <a:p>
            <a:r>
              <a:rPr lang="en-US" dirty="0" smtClean="0"/>
              <a:t>Initiate Store &amp; Provider</a:t>
            </a:r>
          </a:p>
          <a:p>
            <a:r>
              <a:rPr lang="en-US" dirty="0" smtClean="0"/>
              <a:t>Connect Container Component</a:t>
            </a:r>
          </a:p>
          <a:p>
            <a:r>
              <a:rPr lang="en-US" dirty="0" err="1" smtClean="0"/>
              <a:t>Redux</a:t>
            </a:r>
            <a:r>
              <a:rPr lang="en-US" dirty="0" smtClean="0"/>
              <a:t> &amp; </a:t>
            </a:r>
            <a:r>
              <a:rPr lang="en-US" dirty="0" err="1" smtClean="0"/>
              <a:t>DevTool</a:t>
            </a:r>
            <a:endParaRPr lang="en-US" dirty="0" smtClean="0"/>
          </a:p>
          <a:p>
            <a:r>
              <a:rPr lang="en-US" dirty="0" err="1"/>
              <a:t>MapDispatchToProps</a:t>
            </a:r>
            <a:endParaRPr lang="en-US" dirty="0"/>
          </a:p>
          <a:p>
            <a:pPr lvl="1"/>
            <a:r>
              <a:rPr lang="en-US" dirty="0"/>
              <a:t>Manual mapping</a:t>
            </a:r>
          </a:p>
          <a:p>
            <a:pPr lvl="1"/>
            <a:r>
              <a:rPr lang="en-US" dirty="0" err="1"/>
              <a:t>BindActionCreator</a:t>
            </a:r>
            <a:endParaRPr lang="en-US" dirty="0"/>
          </a:p>
          <a:p>
            <a:pPr lvl="1"/>
            <a:r>
              <a:rPr lang="en-US" dirty="0"/>
              <a:t>Object Form</a:t>
            </a:r>
          </a:p>
          <a:p>
            <a:r>
              <a:rPr lang="en-US" dirty="0" smtClean="0"/>
              <a:t>Action Type Constant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1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Writes in </a:t>
            </a:r>
            <a:r>
              <a:rPr lang="en-US" dirty="0" err="1"/>
              <a:t>Redux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Mock API Setup</a:t>
            </a:r>
          </a:p>
          <a:p>
            <a:r>
              <a:rPr lang="en-US" dirty="0" smtClean="0"/>
              <a:t>Middleware &amp; </a:t>
            </a:r>
            <a:r>
              <a:rPr lang="en-US" dirty="0" err="1" smtClean="0"/>
              <a:t>Async</a:t>
            </a:r>
            <a:r>
              <a:rPr lang="en-US" dirty="0" smtClean="0"/>
              <a:t> Library</a:t>
            </a:r>
          </a:p>
          <a:p>
            <a:r>
              <a:rPr lang="en-US" dirty="0" err="1" smtClean="0"/>
              <a:t>Thunk</a:t>
            </a:r>
            <a:r>
              <a:rPr lang="en-US" dirty="0" smtClean="0"/>
              <a:t> Introduction</a:t>
            </a:r>
          </a:p>
          <a:p>
            <a:r>
              <a:rPr lang="en-US" dirty="0" smtClean="0"/>
              <a:t>Remove Inline Manage Course</a:t>
            </a:r>
          </a:p>
          <a:p>
            <a:r>
              <a:rPr lang="en-US" dirty="0" smtClean="0"/>
              <a:t>Add First </a:t>
            </a:r>
            <a:r>
              <a:rPr lang="en-US" dirty="0" err="1" smtClean="0"/>
              <a:t>Thunk</a:t>
            </a:r>
            <a:endParaRPr lang="en-US" dirty="0" smtClean="0"/>
          </a:p>
          <a:p>
            <a:r>
              <a:rPr lang="en-US" dirty="0" smtClean="0"/>
              <a:t>Handle Loading Courses in React</a:t>
            </a:r>
          </a:p>
          <a:p>
            <a:r>
              <a:rPr lang="en-US" dirty="0" smtClean="0"/>
              <a:t>Dispatch Actions on Load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CourseList</a:t>
            </a:r>
            <a:endParaRPr lang="en-US" dirty="0" smtClean="0"/>
          </a:p>
          <a:p>
            <a:r>
              <a:rPr lang="en-US" dirty="0" smtClean="0"/>
              <a:t>Practice </a:t>
            </a:r>
            <a:r>
              <a:rPr lang="en-US" dirty="0" err="1" smtClean="0"/>
              <a:t>Redux</a:t>
            </a:r>
            <a:r>
              <a:rPr lang="en-US" dirty="0" smtClean="0"/>
              <a:t> Flow – Load &amp; Display Author Data</a:t>
            </a:r>
          </a:p>
          <a:p>
            <a:r>
              <a:rPr lang="en-US" dirty="0" smtClean="0"/>
              <a:t>Centralize Initial </a:t>
            </a:r>
            <a:r>
              <a:rPr lang="en-US" dirty="0" err="1" smtClean="0"/>
              <a:t>Redux</a:t>
            </a:r>
            <a:r>
              <a:rPr lang="en-US" dirty="0" smtClean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16078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062"/>
          </a:xfrm>
        </p:spPr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21174" y="1346662"/>
            <a:ext cx="7615997" cy="5237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Middleware &amp; </a:t>
            </a:r>
            <a:r>
              <a:rPr lang="en-US" dirty="0" err="1"/>
              <a:t>Async</a:t>
            </a:r>
            <a:r>
              <a:rPr lang="en-US" dirty="0"/>
              <a:t>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30" y="1787943"/>
            <a:ext cx="4507836" cy="2480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79" y="1870364"/>
            <a:ext cx="4019030" cy="2446366"/>
          </a:xfrm>
          <a:prstGeom prst="rect">
            <a:avLst/>
          </a:prstGeom>
        </p:spPr>
      </p:pic>
      <p:sp>
        <p:nvSpPr>
          <p:cNvPr id="8" name="Curved Up Arrow 7"/>
          <p:cNvSpPr/>
          <p:nvPr/>
        </p:nvSpPr>
        <p:spPr>
          <a:xfrm flipV="1">
            <a:off x="2543695" y="1945882"/>
            <a:ext cx="4659082" cy="955259"/>
          </a:xfrm>
          <a:prstGeom prst="curvedUpArrow">
            <a:avLst>
              <a:gd name="adj1" fmla="val 11261"/>
              <a:gd name="adj2" fmla="val 43958"/>
              <a:gd name="adj3" fmla="val 48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196" y="4316730"/>
            <a:ext cx="3174596" cy="1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062"/>
          </a:xfrm>
        </p:spPr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21174" y="1346662"/>
            <a:ext cx="7615997" cy="5237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Thunk</a:t>
            </a:r>
            <a:r>
              <a:rPr lang="en-US" dirty="0" smtClean="0"/>
              <a:t> </a:t>
            </a:r>
            <a:r>
              <a:rPr lang="en-US" dirty="0" err="1" smtClean="0"/>
              <a:t>Introduciton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4" y="2690553"/>
            <a:ext cx="3924782" cy="2471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96" y="2690553"/>
            <a:ext cx="5653124" cy="254369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79706" y="2247208"/>
            <a:ext cx="1621683" cy="3602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With </a:t>
            </a:r>
            <a:r>
              <a:rPr lang="en-US" dirty="0" err="1" smtClean="0"/>
              <a:t>Thunk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205696" y="2175165"/>
            <a:ext cx="2167693" cy="432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Without </a:t>
            </a:r>
            <a:r>
              <a:rPr lang="en-US" dirty="0" err="1" smtClean="0"/>
              <a:t>Thunk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Manage Course Page</a:t>
            </a:r>
          </a:p>
          <a:p>
            <a:r>
              <a:rPr lang="en-US" dirty="0" smtClean="0"/>
              <a:t>Configure Routing for Manage Course</a:t>
            </a:r>
          </a:p>
          <a:p>
            <a:r>
              <a:rPr lang="en-US" dirty="0" smtClean="0"/>
              <a:t>Convert Class Component to React </a:t>
            </a:r>
            <a:r>
              <a:rPr lang="en-US" b="1" dirty="0" smtClean="0"/>
              <a:t>Hooks</a:t>
            </a:r>
          </a:p>
          <a:p>
            <a:r>
              <a:rPr lang="en-US" dirty="0" smtClean="0"/>
              <a:t>Create Course Form</a:t>
            </a:r>
          </a:p>
          <a:p>
            <a:r>
              <a:rPr lang="en-US" dirty="0" smtClean="0"/>
              <a:t>Create Reusable Component (</a:t>
            </a:r>
            <a:r>
              <a:rPr lang="en-US" dirty="0" err="1" smtClean="0"/>
              <a:t>TextInput</a:t>
            </a:r>
            <a:r>
              <a:rPr lang="en-US" dirty="0" smtClean="0"/>
              <a:t>, </a:t>
            </a:r>
            <a:r>
              <a:rPr lang="en-US" dirty="0" err="1" smtClean="0"/>
              <a:t>SelectInput</a:t>
            </a:r>
            <a:r>
              <a:rPr lang="en-US" dirty="0" smtClean="0"/>
              <a:t> …)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CourseForm</a:t>
            </a:r>
            <a:r>
              <a:rPr lang="en-US" dirty="0" smtClean="0"/>
              <a:t> on </a:t>
            </a:r>
            <a:r>
              <a:rPr lang="en-US" dirty="0" err="1" smtClean="0"/>
              <a:t>ManageCourse</a:t>
            </a:r>
            <a:endParaRPr lang="en-US" dirty="0" smtClean="0"/>
          </a:p>
          <a:p>
            <a:r>
              <a:rPr lang="en-US" dirty="0" smtClean="0"/>
              <a:t>Implement Centralized  Change Handler</a:t>
            </a:r>
          </a:p>
          <a:p>
            <a:r>
              <a:rPr lang="en-US" dirty="0" smtClean="0"/>
              <a:t>Add Save Course and Action Creators</a:t>
            </a:r>
          </a:p>
          <a:p>
            <a:r>
              <a:rPr lang="en-US" dirty="0" smtClean="0"/>
              <a:t>Handle Creates &amp; Update in Reducer</a:t>
            </a:r>
          </a:p>
          <a:p>
            <a:r>
              <a:rPr lang="en-US" dirty="0" smtClean="0"/>
              <a:t>Dispatch Create &amp; Update</a:t>
            </a:r>
          </a:p>
          <a:p>
            <a:r>
              <a:rPr lang="en-US" dirty="0" smtClean="0"/>
              <a:t>Redirect via React Router Component</a:t>
            </a:r>
          </a:p>
          <a:p>
            <a:r>
              <a:rPr lang="en-US" dirty="0" smtClean="0"/>
              <a:t>Redirect via React Router History</a:t>
            </a:r>
          </a:p>
        </p:txBody>
      </p:sp>
    </p:spTree>
    <p:extLst>
      <p:ext uri="{BB962C8B-B14F-4D97-AF65-F5344CB8AC3E}">
        <p14:creationId xmlns:p14="http://schemas.microsoft.com/office/powerpoint/2010/main" val="22746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0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</a:t>
            </a:r>
            <a:r>
              <a:rPr lang="en-US" dirty="0" smtClean="0"/>
              <a:t>Status &amp; Error Handling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Spinner Component</a:t>
            </a:r>
          </a:p>
          <a:p>
            <a:r>
              <a:rPr lang="en-US" dirty="0" smtClean="0"/>
              <a:t>Create API Status Actions</a:t>
            </a:r>
          </a:p>
          <a:p>
            <a:r>
              <a:rPr lang="en-US" dirty="0" smtClean="0"/>
              <a:t>Call Begin API in </a:t>
            </a:r>
            <a:r>
              <a:rPr lang="en-US" dirty="0" err="1" smtClean="0"/>
              <a:t>Thunks</a:t>
            </a:r>
            <a:endParaRPr lang="en-US" dirty="0" smtClean="0"/>
          </a:p>
          <a:p>
            <a:r>
              <a:rPr lang="en-US" dirty="0" smtClean="0"/>
              <a:t>Add Spinner to </a:t>
            </a:r>
            <a:r>
              <a:rPr lang="en-US" dirty="0" err="1" smtClean="0"/>
              <a:t>CoursePages</a:t>
            </a:r>
            <a:endParaRPr lang="en-US" dirty="0" smtClean="0"/>
          </a:p>
          <a:p>
            <a:r>
              <a:rPr lang="en-US" dirty="0" smtClean="0"/>
              <a:t>Add Form Submission Loading Indicator</a:t>
            </a:r>
          </a:p>
          <a:p>
            <a:r>
              <a:rPr lang="en-US" dirty="0" smtClean="0"/>
              <a:t>Handle Server-side Validation</a:t>
            </a:r>
          </a:p>
          <a:p>
            <a:r>
              <a:rPr lang="en-US" dirty="0" smtClean="0"/>
              <a:t>Implement Client-Side Validation</a:t>
            </a:r>
          </a:p>
          <a:p>
            <a:r>
              <a:rPr lang="en-US" dirty="0" smtClean="0"/>
              <a:t>Optimistic Delete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/Await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051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 smtClean="0"/>
              <a:t>React Component Approaches</a:t>
            </a:r>
          </a:p>
          <a:p>
            <a:r>
              <a:rPr lang="en-US" dirty="0" smtClean="0"/>
              <a:t>Initial App Structure</a:t>
            </a:r>
          </a:p>
          <a:p>
            <a:r>
              <a:rPr lang="en-US" dirty="0" err="1" smtClean="0"/>
              <a:t>Redux</a:t>
            </a:r>
            <a:r>
              <a:rPr lang="en-US" dirty="0" smtClean="0"/>
              <a:t> Intro</a:t>
            </a:r>
          </a:p>
          <a:p>
            <a:r>
              <a:rPr lang="en-US" dirty="0" smtClean="0"/>
              <a:t>Actions, Store and Reduce</a:t>
            </a:r>
          </a:p>
          <a:p>
            <a:r>
              <a:rPr lang="en-US" dirty="0" smtClean="0"/>
              <a:t>Connecting React to </a:t>
            </a:r>
            <a:r>
              <a:rPr lang="en-US" dirty="0" err="1" smtClean="0"/>
              <a:t>Redux</a:t>
            </a:r>
            <a:endParaRPr lang="en-US" dirty="0" smtClean="0"/>
          </a:p>
          <a:p>
            <a:r>
              <a:rPr lang="en-US" dirty="0" err="1" smtClean="0"/>
              <a:t>Redux</a:t>
            </a:r>
            <a:r>
              <a:rPr lang="en-US" dirty="0" smtClean="0"/>
              <a:t> Flow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Writes in </a:t>
            </a:r>
            <a:r>
              <a:rPr lang="en-US" dirty="0" err="1" smtClean="0"/>
              <a:t>Redux</a:t>
            </a:r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 Status &amp; Error Handling</a:t>
            </a:r>
          </a:p>
          <a:p>
            <a:r>
              <a:rPr lang="en-US" dirty="0" smtClean="0"/>
              <a:t>Testing React</a:t>
            </a:r>
          </a:p>
          <a:p>
            <a:r>
              <a:rPr lang="en-US" dirty="0" smtClean="0"/>
              <a:t>Testing </a:t>
            </a:r>
            <a:r>
              <a:rPr lang="en-US" dirty="0" err="1" smtClean="0"/>
              <a:t>Redux</a:t>
            </a:r>
            <a:endParaRPr lang="en-US" dirty="0" smtClean="0"/>
          </a:p>
          <a:p>
            <a:r>
              <a:rPr lang="en-US" dirty="0" smtClean="0"/>
              <a:t>Production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Conclusion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8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484797"/>
            <a:ext cx="7315199" cy="38683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53559" y="11639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Async</a:t>
            </a:r>
            <a:r>
              <a:rPr lang="en-US" dirty="0" smtClean="0"/>
              <a:t>/Await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31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2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React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1245062"/>
          </a:xfrm>
        </p:spPr>
        <p:txBody>
          <a:bodyPr/>
          <a:lstStyle/>
          <a:p>
            <a:r>
              <a:rPr lang="en-US" dirty="0" smtClean="0"/>
              <a:t>Testing Technologies</a:t>
            </a:r>
          </a:p>
          <a:p>
            <a:pPr lvl="1"/>
            <a:r>
              <a:rPr lang="en-US" dirty="0" smtClean="0"/>
              <a:t>Testing Frameworks</a:t>
            </a:r>
          </a:p>
          <a:p>
            <a:pPr lvl="1"/>
            <a:r>
              <a:rPr lang="en-US" dirty="0" smtClean="0"/>
              <a:t>Helper Libraries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77334" y="3429463"/>
            <a:ext cx="8596668" cy="124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We’ll test React Components</a:t>
            </a:r>
          </a:p>
          <a:p>
            <a:pPr lvl="1"/>
            <a:r>
              <a:rPr lang="en-US" dirty="0" smtClean="0"/>
              <a:t>Enzyme</a:t>
            </a:r>
          </a:p>
          <a:p>
            <a:pPr marL="457200" lvl="1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09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715" y="1270000"/>
            <a:ext cx="516739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Testing Frameworks &amp; Libraries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1097"/>
            <a:ext cx="3347757" cy="3328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9047" y="3458095"/>
            <a:ext cx="2618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Comes with create-react-app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047" y="3969122"/>
            <a:ext cx="2892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Also well-known and easy configurable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323" y="4368318"/>
            <a:ext cx="289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Similar with Jest and Mocha but tedious to configure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047" y="5002092"/>
            <a:ext cx="28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Simple and less configurable, no global variable allow </a:t>
            </a:r>
            <a:r>
              <a:rPr lang="en-US" sz="1200" dirty="0" smtClean="0">
                <a:solidFill>
                  <a:schemeClr val="accent5"/>
                </a:solidFill>
              </a:rPr>
              <a:t>[</a:t>
            </a:r>
            <a:r>
              <a:rPr lang="en-US" sz="1200" dirty="0" smtClean="0">
                <a:solidFill>
                  <a:schemeClr val="accent2"/>
                </a:solidFill>
              </a:rPr>
              <a:t> disadvantage over Jest, Mocha and Jasmine</a:t>
            </a:r>
            <a:r>
              <a:rPr lang="en-US" sz="1200" dirty="0" smtClean="0">
                <a:solidFill>
                  <a:schemeClr val="accent5"/>
                </a:solidFill>
              </a:rPr>
              <a:t> ]</a:t>
            </a:r>
            <a:endParaRPr lang="en-US" sz="1200" dirty="0">
              <a:solidFill>
                <a:schemeClr val="accent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625" y="2191097"/>
            <a:ext cx="3879772" cy="35412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19456" y="3855374"/>
            <a:ext cx="231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Specifically for React but Verbose API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41" y="2046032"/>
            <a:ext cx="7776853" cy="26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8" y="1670772"/>
            <a:ext cx="8940491" cy="3766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3032" y="2822295"/>
            <a:ext cx="2618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Clunky method names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4002" y="2832620"/>
            <a:ext cx="2618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React Test </a:t>
            </a:r>
            <a:r>
              <a:rPr lang="en-US" sz="1600" dirty="0" err="1" smtClean="0">
                <a:solidFill>
                  <a:schemeClr val="accent5"/>
                </a:solidFill>
              </a:rPr>
              <a:t>Utils</a:t>
            </a:r>
            <a:r>
              <a:rPr lang="en-US" sz="1600" dirty="0" smtClean="0">
                <a:solidFill>
                  <a:schemeClr val="accent5"/>
                </a:solidFill>
              </a:rPr>
              <a:t> running behind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Allow CSS selector also to test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Create JSDOM (In Memory DOM) to create virtual browser for testing same as React Test </a:t>
            </a:r>
            <a:r>
              <a:rPr lang="en-US" sz="1600" dirty="0" err="1" smtClean="0">
                <a:solidFill>
                  <a:schemeClr val="accent5"/>
                </a:solidFill>
              </a:rPr>
              <a:t>Utils</a:t>
            </a:r>
            <a:endParaRPr lang="en-US" sz="1600" dirty="0" smtClean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Also use Cheerio(Fast </a:t>
            </a:r>
            <a:r>
              <a:rPr lang="en-US" sz="1600" dirty="0" err="1" smtClean="0">
                <a:solidFill>
                  <a:schemeClr val="accent5"/>
                </a:solidFill>
              </a:rPr>
              <a:t>Jquery</a:t>
            </a:r>
            <a:r>
              <a:rPr lang="en-US" sz="1600" dirty="0" smtClean="0">
                <a:solidFill>
                  <a:schemeClr val="accent5"/>
                </a:solidFill>
              </a:rPr>
              <a:t> style selectors)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&amp; many more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049" y="5781626"/>
            <a:ext cx="8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NOTE: Enzyme is Abstraction of React Test </a:t>
            </a:r>
            <a:r>
              <a:rPr lang="en-US" sz="1600" b="1" dirty="0" err="1" smtClean="0">
                <a:solidFill>
                  <a:schemeClr val="accent5"/>
                </a:solidFill>
              </a:rPr>
              <a:t>Utils</a:t>
            </a:r>
            <a:endParaRPr 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Redux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6388484" cy="2070588"/>
          </a:xfrm>
        </p:spPr>
        <p:txBody>
          <a:bodyPr>
            <a:normAutofit/>
          </a:bodyPr>
          <a:lstStyle/>
          <a:p>
            <a:r>
              <a:rPr lang="en-US" dirty="0"/>
              <a:t>Testing Connected </a:t>
            </a:r>
            <a:r>
              <a:rPr lang="en-US" dirty="0" smtClean="0"/>
              <a:t>Components</a:t>
            </a:r>
            <a:endParaRPr lang="en-US" dirty="0" smtClean="0"/>
          </a:p>
          <a:p>
            <a:r>
              <a:rPr lang="en-US" dirty="0" smtClean="0"/>
              <a:t>Testing Action Creators</a:t>
            </a:r>
          </a:p>
          <a:p>
            <a:r>
              <a:rPr lang="en-US" dirty="0" smtClean="0"/>
              <a:t>Testing </a:t>
            </a:r>
            <a:r>
              <a:rPr lang="en-US" dirty="0" err="1" smtClean="0"/>
              <a:t>Thunks</a:t>
            </a:r>
            <a:endParaRPr lang="en-US" dirty="0" smtClean="0"/>
          </a:p>
          <a:p>
            <a:r>
              <a:rPr lang="en-US" dirty="0" smtClean="0"/>
              <a:t>Testing Reducers</a:t>
            </a:r>
          </a:p>
          <a:p>
            <a:r>
              <a:rPr lang="en-US" dirty="0" smtClean="0"/>
              <a:t>Testing the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Redux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95494" y="1270000"/>
            <a:ext cx="8380768" cy="359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Testing Connected Components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89331"/>
            <a:ext cx="9608063" cy="47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53" y="1775229"/>
            <a:ext cx="6071581" cy="35384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4918" y="1920241"/>
            <a:ext cx="1853738" cy="374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Will Test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66118" y="3020292"/>
            <a:ext cx="1853738" cy="374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Will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62599" y="4275515"/>
            <a:ext cx="1853738" cy="69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Will Test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Approaches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77334" y="1620982"/>
            <a:ext cx="2905451" cy="427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err="1"/>
              <a:t>createClass</a:t>
            </a:r>
            <a:r>
              <a:rPr lang="en-US" u="sng" dirty="0"/>
              <a:t> Component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HelloWorld = </a:t>
            </a:r>
            <a:r>
              <a:rPr lang="en-US" dirty="0" err="1"/>
              <a:t>React.createClass</a:t>
            </a:r>
            <a:r>
              <a:rPr lang="en-US" dirty="0"/>
              <a:t>({</a:t>
            </a:r>
          </a:p>
          <a:p>
            <a:r>
              <a:rPr lang="en-US" dirty="0"/>
              <a:t>render: function () {</a:t>
            </a:r>
          </a:p>
          <a:p>
            <a:r>
              <a:rPr lang="en-US" dirty="0"/>
              <a:t>return (&lt;h1&gt;Hello World&lt;/h&gt;)}</a:t>
            </a:r>
          </a:p>
          <a:p>
            <a:r>
              <a:rPr lang="en-US" dirty="0" smtClean="0"/>
              <a:t>});</a:t>
            </a:r>
          </a:p>
          <a:p>
            <a:r>
              <a:rPr lang="en-US" dirty="0" smtClean="0"/>
              <a:t>// Not Modern JS Approach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82785" y="1620982"/>
            <a:ext cx="3465907" cy="427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/>
              <a:t>Class </a:t>
            </a:r>
            <a:r>
              <a:rPr lang="en-US" u="sng" dirty="0"/>
              <a:t>Component</a:t>
            </a:r>
          </a:p>
          <a:p>
            <a:r>
              <a:rPr lang="en-US" dirty="0"/>
              <a:t>import React, {Component} from 'react';</a:t>
            </a:r>
          </a:p>
          <a:p>
            <a:r>
              <a:rPr lang="en-US" dirty="0"/>
              <a:t>class HelloWorld extends </a:t>
            </a:r>
            <a:r>
              <a:rPr lang="en-US" dirty="0" err="1"/>
              <a:t>React.Component</a:t>
            </a:r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smtClean="0"/>
              <a:t>constructor(props</a:t>
            </a:r>
            <a:r>
              <a:rPr lang="en-US" dirty="0"/>
              <a:t>) {</a:t>
            </a:r>
          </a:p>
          <a:p>
            <a:r>
              <a:rPr lang="en-US" dirty="0"/>
              <a:t>  super(props);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 render() {</a:t>
            </a:r>
          </a:p>
          <a:p>
            <a:r>
              <a:rPr lang="en-US" dirty="0"/>
              <a:t>  return (</a:t>
            </a:r>
          </a:p>
          <a:p>
            <a:r>
              <a:rPr lang="en-US" dirty="0"/>
              <a:t>  &lt;h1&gt;Hello World&lt;/h1&gt;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}// </a:t>
            </a:r>
            <a:r>
              <a:rPr lang="en-US" dirty="0" smtClean="0"/>
              <a:t>Not Modern JS Approach, Modern JS already provide class built-in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48692" y="1620982"/>
            <a:ext cx="3128989" cy="201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/>
              <a:t>Function </a:t>
            </a:r>
            <a:r>
              <a:rPr lang="en-US" u="sng" dirty="0"/>
              <a:t>Component</a:t>
            </a:r>
          </a:p>
          <a:p>
            <a:r>
              <a:rPr lang="en-US" dirty="0"/>
              <a:t>import </a:t>
            </a:r>
            <a:r>
              <a:rPr lang="en-US" dirty="0" smtClean="0"/>
              <a:t>React </a:t>
            </a:r>
            <a:r>
              <a:rPr lang="en-US" dirty="0"/>
              <a:t>from 'react';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helloWorld</a:t>
            </a:r>
            <a:r>
              <a:rPr lang="en-US" dirty="0" smtClean="0"/>
              <a:t>(props) {</a:t>
            </a:r>
          </a:p>
          <a:p>
            <a:r>
              <a:rPr lang="en-US" dirty="0" smtClean="0"/>
              <a:t>return (</a:t>
            </a:r>
          </a:p>
          <a:p>
            <a:r>
              <a:rPr lang="en-US" dirty="0"/>
              <a:t> </a:t>
            </a:r>
            <a:r>
              <a:rPr lang="en-US" dirty="0" smtClean="0"/>
              <a:t> &lt;h1&gt;Hello World&lt;/h1&gt;</a:t>
            </a:r>
          </a:p>
          <a:p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48691" y="3650672"/>
            <a:ext cx="3128989" cy="224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/>
              <a:t>Arrow Function </a:t>
            </a:r>
            <a:r>
              <a:rPr lang="en-US" u="sng" dirty="0"/>
              <a:t>Component</a:t>
            </a:r>
          </a:p>
          <a:p>
            <a:endParaRPr lang="en-US" dirty="0"/>
          </a:p>
          <a:p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 smtClean="0"/>
              <a:t>helloWorld</a:t>
            </a:r>
            <a:r>
              <a:rPr lang="en-US" dirty="0" smtClean="0"/>
              <a:t> = () =&gt; </a:t>
            </a:r>
          </a:p>
          <a:p>
            <a:r>
              <a:rPr lang="en-US" dirty="0" smtClean="0"/>
              <a:t>&lt;h1&gt;Hello World&lt;/h1&gt;;</a:t>
            </a:r>
          </a:p>
          <a:p>
            <a:r>
              <a:rPr lang="en-US" dirty="0" smtClean="0"/>
              <a:t>// Modern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3953" y="2662844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PRODUCTION BUILD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4405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95" y="709353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Conclusion!!!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190"/>
          <a:stretch/>
        </p:blipFill>
        <p:spPr>
          <a:xfrm>
            <a:off x="6338273" y="468592"/>
            <a:ext cx="5747222" cy="282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894" y="3618192"/>
            <a:ext cx="5941337" cy="25653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894" y="22305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hlinkClick r:id="rId4"/>
              </a:rPr>
              <a:t>https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hlinkClick r:id="rId4"/>
              </a:rPr>
              <a:t>://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hlinkClick r:id="rId4"/>
              </a:rPr>
              <a:t>www.facebook.com/groups/390467015549855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273" y="4141731"/>
            <a:ext cx="5969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https://www.youtube.com/channel/UCdLKiOx6aWZZkQvALP3LiDw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5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Functional Component</a:t>
            </a:r>
          </a:p>
          <a:p>
            <a:pPr lvl="1"/>
            <a:r>
              <a:rPr lang="en-US" dirty="0" smtClean="0"/>
              <a:t>Easier to understand</a:t>
            </a:r>
          </a:p>
          <a:p>
            <a:pPr lvl="1"/>
            <a:r>
              <a:rPr lang="en-US" dirty="0" smtClean="0"/>
              <a:t>Avoid annoying `this` keyword and binding</a:t>
            </a:r>
          </a:p>
          <a:p>
            <a:pPr lvl="1"/>
            <a:r>
              <a:rPr lang="en-US" dirty="0" smtClean="0"/>
              <a:t>Less code </a:t>
            </a:r>
            <a:r>
              <a:rPr lang="en-US" dirty="0" err="1" smtClean="0"/>
              <a:t>transpile</a:t>
            </a:r>
            <a:r>
              <a:rPr lang="en-US" dirty="0" smtClean="0"/>
              <a:t> compare with </a:t>
            </a:r>
            <a:r>
              <a:rPr lang="en-US" dirty="0"/>
              <a:t>Class Component(check here =&gt; </a:t>
            </a:r>
            <a:r>
              <a:rPr lang="en-US" dirty="0">
                <a:hlinkClick r:id="rId2"/>
              </a:rPr>
              <a:t>https://babeljs.io/repl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Enhance code completion / </a:t>
            </a:r>
            <a:r>
              <a:rPr lang="en-US" dirty="0" err="1" smtClean="0"/>
              <a:t>intellisense</a:t>
            </a:r>
            <a:endParaRPr lang="en-US" dirty="0" smtClean="0"/>
          </a:p>
          <a:p>
            <a:pPr lvl="1"/>
            <a:r>
              <a:rPr lang="en-US" dirty="0" smtClean="0"/>
              <a:t>Easy to test as they are just Functions only</a:t>
            </a:r>
          </a:p>
          <a:p>
            <a:pPr lvl="1"/>
            <a:r>
              <a:rPr lang="en-US" dirty="0" smtClean="0"/>
              <a:t>Performance enhanced due to supportive in React v16</a:t>
            </a:r>
          </a:p>
          <a:p>
            <a:pPr lvl="1"/>
            <a:r>
              <a:rPr lang="en-US" dirty="0" smtClean="0"/>
              <a:t>Class may be removed together in future due to React Hooks are taking places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069166" cy="388077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Before React </a:t>
            </a:r>
            <a:r>
              <a:rPr lang="en-US" b="1" dirty="0" smtClean="0"/>
              <a:t>v16</a:t>
            </a:r>
          </a:p>
          <a:p>
            <a:pPr marL="457200" lvl="1" indent="0">
              <a:buNone/>
            </a:pPr>
            <a:r>
              <a:rPr lang="en-US" b="1" dirty="0" smtClean="0"/>
              <a:t>Class Component</a:t>
            </a:r>
          </a:p>
          <a:p>
            <a:pPr lvl="1"/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Refs</a:t>
            </a:r>
          </a:p>
          <a:p>
            <a:pPr lvl="1"/>
            <a:r>
              <a:rPr lang="en-US" dirty="0" smtClean="0"/>
              <a:t>Lifecycle methods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1333500"/>
            <a:ext cx="8596668" cy="723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When to use Class Component and Functional Component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1085" y="2160589"/>
            <a:ext cx="30691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charset="2"/>
              <a:buNone/>
            </a:pPr>
            <a:r>
              <a:rPr lang="en-US" dirty="0" smtClean="0"/>
              <a:t>After React </a:t>
            </a:r>
            <a:r>
              <a:rPr lang="en-US" b="1" dirty="0" smtClean="0"/>
              <a:t>v16</a:t>
            </a:r>
          </a:p>
          <a:p>
            <a:pPr marL="457200" lvl="1" indent="0">
              <a:buFont typeface="Wingdings 3" charset="2"/>
              <a:buNone/>
            </a:pPr>
            <a:r>
              <a:rPr lang="en-US" b="1" dirty="0" smtClean="0"/>
              <a:t>Functional Component</a:t>
            </a:r>
          </a:p>
          <a:p>
            <a:pPr lvl="1"/>
            <a:r>
              <a:rPr lang="en-US" dirty="0" err="1"/>
              <a:t>useState</a:t>
            </a:r>
            <a:endParaRPr lang="en-US" dirty="0"/>
          </a:p>
          <a:p>
            <a:pPr lvl="1"/>
            <a:r>
              <a:rPr lang="en-US" dirty="0" err="1"/>
              <a:t>useEffect</a:t>
            </a:r>
            <a:endParaRPr lang="en-US" dirty="0"/>
          </a:p>
          <a:p>
            <a:pPr lvl="1"/>
            <a:r>
              <a:rPr lang="en-US" dirty="0" err="1" smtClean="0"/>
              <a:t>useContext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Additional Hooks</a:t>
            </a:r>
          </a:p>
          <a:p>
            <a:pPr lvl="1"/>
            <a:r>
              <a:rPr lang="en-US" dirty="0" err="1"/>
              <a:t>useReducer</a:t>
            </a:r>
            <a:endParaRPr lang="en-US" dirty="0"/>
          </a:p>
          <a:p>
            <a:pPr lvl="1"/>
            <a:r>
              <a:rPr lang="en-US" dirty="0" err="1"/>
              <a:t>useCallback</a:t>
            </a:r>
            <a:endParaRPr lang="en-US" dirty="0"/>
          </a:p>
          <a:p>
            <a:pPr lvl="1"/>
            <a:r>
              <a:rPr lang="en-US" dirty="0" err="1"/>
              <a:t>useMemo</a:t>
            </a:r>
            <a:endParaRPr lang="en-US" dirty="0"/>
          </a:p>
          <a:p>
            <a:pPr lvl="1"/>
            <a:r>
              <a:rPr lang="en-US" dirty="0" err="1"/>
              <a:t>useRef</a:t>
            </a:r>
            <a:endParaRPr lang="en-US" dirty="0"/>
          </a:p>
          <a:p>
            <a:pPr lvl="1"/>
            <a:r>
              <a:rPr lang="en-US" dirty="0" err="1"/>
              <a:t>useImperativeHandle</a:t>
            </a:r>
            <a:endParaRPr lang="en-US" dirty="0"/>
          </a:p>
          <a:p>
            <a:pPr lvl="1"/>
            <a:r>
              <a:rPr lang="en-US" dirty="0" err="1"/>
              <a:t>useLayoutEffect</a:t>
            </a:r>
            <a:endParaRPr lang="en-US" dirty="0"/>
          </a:p>
          <a:p>
            <a:pPr lvl="1"/>
            <a:r>
              <a:rPr lang="en-US" dirty="0" err="1"/>
              <a:t>useDebugValue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08650" y="2057400"/>
            <a:ext cx="35862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Not supported After v16</a:t>
            </a:r>
          </a:p>
          <a:p>
            <a:pPr lvl="1"/>
            <a:r>
              <a:rPr lang="en-US" dirty="0" err="1" smtClean="0"/>
              <a:t>ComponentDidError</a:t>
            </a:r>
            <a:endParaRPr lang="en-US" dirty="0" smtClean="0"/>
          </a:p>
          <a:p>
            <a:pPr lvl="1"/>
            <a:r>
              <a:rPr lang="en-US" dirty="0" err="1" smtClean="0"/>
              <a:t>getSnapshoBeforeUpdate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e a Break Thailand - Photos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77" y="982981"/>
            <a:ext cx="4840374" cy="48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App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React App</a:t>
            </a:r>
          </a:p>
          <a:p>
            <a:r>
              <a:rPr lang="en-US" dirty="0" smtClean="0"/>
              <a:t>Create Home Page</a:t>
            </a:r>
          </a:p>
          <a:p>
            <a:r>
              <a:rPr lang="en-US" dirty="0" smtClean="0"/>
              <a:t>Create About Page</a:t>
            </a:r>
          </a:p>
          <a:p>
            <a:r>
              <a:rPr lang="en-US" dirty="0"/>
              <a:t>Create </a:t>
            </a:r>
            <a:r>
              <a:rPr lang="en-US" dirty="0" smtClean="0"/>
              <a:t>Course Page</a:t>
            </a:r>
          </a:p>
          <a:p>
            <a:r>
              <a:rPr lang="en-US" dirty="0" smtClean="0"/>
              <a:t>Configure App Entry Point</a:t>
            </a:r>
          </a:p>
          <a:p>
            <a:r>
              <a:rPr lang="en-US" dirty="0" smtClean="0"/>
              <a:t>Create App Layout</a:t>
            </a:r>
          </a:p>
          <a:p>
            <a:r>
              <a:rPr lang="en-US" dirty="0" smtClean="0"/>
              <a:t>Create Header</a:t>
            </a:r>
          </a:p>
          <a:p>
            <a:r>
              <a:rPr lang="en-US" dirty="0" smtClean="0"/>
              <a:t>Create 404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4131</TotalTime>
  <Words>928</Words>
  <Application>Microsoft Office PowerPoint</Application>
  <PresentationFormat>Widescreen</PresentationFormat>
  <Paragraphs>259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Consolas</vt:lpstr>
      <vt:lpstr>Trebuchet MS</vt:lpstr>
      <vt:lpstr>Wingdings 3</vt:lpstr>
      <vt:lpstr>Facet</vt:lpstr>
      <vt:lpstr>Learn Production Grade React-Redux JS</vt:lpstr>
      <vt:lpstr>PowerPoint Presentation</vt:lpstr>
      <vt:lpstr>Can you build something big, complicated, interactive, and testable with it?</vt:lpstr>
      <vt:lpstr>Contents</vt:lpstr>
      <vt:lpstr>React Component Approaches</vt:lpstr>
      <vt:lpstr>Cont’d</vt:lpstr>
      <vt:lpstr>Cont’d</vt:lpstr>
      <vt:lpstr>PowerPoint Presentation</vt:lpstr>
      <vt:lpstr>Initial App Structure</vt:lpstr>
      <vt:lpstr>PowerPoint Presentation</vt:lpstr>
      <vt:lpstr>Redux Intro (Why I need Redux?)</vt:lpstr>
      <vt:lpstr>Cont’d</vt:lpstr>
      <vt:lpstr>Cont’d</vt:lpstr>
      <vt:lpstr>Cont’d</vt:lpstr>
      <vt:lpstr>Cont’d</vt:lpstr>
      <vt:lpstr>Cont’d</vt:lpstr>
      <vt:lpstr>Cont’d</vt:lpstr>
      <vt:lpstr>PowerPoint Presentation</vt:lpstr>
      <vt:lpstr>Actions, Store and Reduce </vt:lpstr>
      <vt:lpstr>What is Immutability ? </vt:lpstr>
      <vt:lpstr>Cont’d</vt:lpstr>
      <vt:lpstr>PowerPoint Presentation</vt:lpstr>
      <vt:lpstr>Connecting React to Redux</vt:lpstr>
      <vt:lpstr>Cont’d</vt:lpstr>
      <vt:lpstr>Cont’d</vt:lpstr>
      <vt:lpstr>Connecting React to Redux</vt:lpstr>
      <vt:lpstr>React-Redux</vt:lpstr>
      <vt:lpstr>React-Redux Connect</vt:lpstr>
      <vt:lpstr>PowerPoint Presentation</vt:lpstr>
      <vt:lpstr>PowerPoint Presentation</vt:lpstr>
      <vt:lpstr>Redux Flow</vt:lpstr>
      <vt:lpstr>PowerPoint Presentation</vt:lpstr>
      <vt:lpstr>Async Writes in Redux</vt:lpstr>
      <vt:lpstr>Cont’d</vt:lpstr>
      <vt:lpstr>Cont’d</vt:lpstr>
      <vt:lpstr>PowerPoint Presentation</vt:lpstr>
      <vt:lpstr>Cont’d </vt:lpstr>
      <vt:lpstr>PowerPoint Presentation</vt:lpstr>
      <vt:lpstr>Async Status &amp; Error Handling</vt:lpstr>
      <vt:lpstr>Cont’d</vt:lpstr>
      <vt:lpstr>PowerPoint Presentation</vt:lpstr>
      <vt:lpstr>Testing React</vt:lpstr>
      <vt:lpstr>Cont’d</vt:lpstr>
      <vt:lpstr>Cont’d</vt:lpstr>
      <vt:lpstr>Cont’d</vt:lpstr>
      <vt:lpstr>PowerPoint Presentation</vt:lpstr>
      <vt:lpstr>Testing Redux</vt:lpstr>
      <vt:lpstr>Testing Redux</vt:lpstr>
      <vt:lpstr>PowerPoint Presentation</vt:lpstr>
      <vt:lpstr>PowerPoint Presentation</vt:lpstr>
      <vt:lpstr>PRODUCTION BUILD</vt:lpstr>
      <vt:lpstr>Conclusion!!!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Angular</dc:title>
  <dc:creator>Soe Win</dc:creator>
  <cp:lastModifiedBy>Soe Win</cp:lastModifiedBy>
  <cp:revision>107</cp:revision>
  <dcterms:created xsi:type="dcterms:W3CDTF">2019-11-25T13:40:37Z</dcterms:created>
  <dcterms:modified xsi:type="dcterms:W3CDTF">2021-07-30T15:38:34Z</dcterms:modified>
</cp:coreProperties>
</file>